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57" r:id="rId4"/>
    <p:sldId id="258" r:id="rId5"/>
    <p:sldId id="259" r:id="rId6"/>
    <p:sldId id="260" r:id="rId7"/>
    <p:sldId id="261" r:id="rId8"/>
    <p:sldId id="262" r:id="rId9"/>
    <p:sldId id="265" r:id="rId10"/>
    <p:sldId id="266" r:id="rId11"/>
    <p:sldId id="267" r:id="rId12"/>
    <p:sldId id="268" r:id="rId13"/>
    <p:sldId id="270" r:id="rId14"/>
    <p:sldId id="271" r:id="rId15"/>
    <p:sldId id="276" r:id="rId16"/>
    <p:sldId id="272" r:id="rId17"/>
    <p:sldId id="273" r:id="rId18"/>
    <p:sldId id="274" r:id="rId19"/>
    <p:sldId id="275"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03E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9" autoAdjust="0"/>
    <p:restoredTop sz="94628" autoAdjust="0"/>
  </p:normalViewPr>
  <p:slideViewPr>
    <p:cSldViewPr>
      <p:cViewPr varScale="1">
        <p:scale>
          <a:sx n="101" d="100"/>
          <a:sy n="101" d="100"/>
        </p:scale>
        <p:origin x="-102" y="-234"/>
      </p:cViewPr>
      <p:guideLst>
        <p:guide orient="horz" pos="2160"/>
        <p:guide pos="2880"/>
      </p:guideLst>
    </p:cSldViewPr>
  </p:slideViewPr>
  <p:outlineViewPr>
    <p:cViewPr>
      <p:scale>
        <a:sx n="33" d="100"/>
        <a:sy n="33" d="100"/>
      </p:scale>
      <p:origin x="36" y="158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9EE6F570-1B57-43FA-B199-1030DA403C3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9EE6F570-1B57-43FA-B199-1030DA403C3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9EE6F570-1B57-43FA-B199-1030DA403C3C}"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9EE6F570-1B57-43FA-B199-1030DA403C3C}"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9EE6F570-1B57-43FA-B199-1030DA403C3C}"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9E443E-1028-4BB3-9510-D0600E5E1DE9}"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6F570-1B57-43FA-B199-1030DA403C3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09E443E-1028-4BB3-9510-D0600E5E1DE9}" type="datetimeFigureOut">
              <a:rPr lang="en-US" smtClean="0"/>
              <a:pPr/>
              <a:t>1/25/2011</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EE6F570-1B57-43FA-B199-1030DA403C3C}"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weru.ksu.edu/nrcs/wepsnrcs.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Instructions for WEPS DB Update</a:t>
            </a:r>
            <a:endParaRPr lang="en-US" dirty="0"/>
          </a:p>
        </p:txBody>
      </p:sp>
      <p:sp>
        <p:nvSpPr>
          <p:cNvPr id="3" name="Subtitle 2"/>
          <p:cNvSpPr>
            <a:spLocks noGrp="1"/>
          </p:cNvSpPr>
          <p:nvPr>
            <p:ph type="subTitle" idx="1"/>
          </p:nvPr>
        </p:nvSpPr>
        <p:spPr>
          <a:xfrm>
            <a:off x="381000" y="1066800"/>
            <a:ext cx="4038600" cy="3733800"/>
          </a:xfrm>
        </p:spPr>
        <p:txBody>
          <a:bodyPr>
            <a:normAutofit/>
          </a:bodyPr>
          <a:lstStyle/>
          <a:p>
            <a:r>
              <a:rPr lang="en-US" dirty="0" smtClean="0"/>
              <a:t>Mike Sporcic,   817-509-3213</a:t>
            </a:r>
          </a:p>
          <a:p>
            <a:r>
              <a:rPr lang="en-US" dirty="0" smtClean="0"/>
              <a:t>Rick Fasching, 503-273-2425</a:t>
            </a:r>
          </a:p>
          <a:p>
            <a:r>
              <a:rPr lang="en-US" dirty="0" smtClean="0"/>
              <a:t>Bill Kuenstler,  817-509-3363</a:t>
            </a:r>
          </a:p>
          <a:p>
            <a:r>
              <a:rPr lang="en-US" dirty="0" smtClean="0"/>
              <a:t>Gene Hardee,  336-370-3365</a:t>
            </a:r>
          </a:p>
          <a:p>
            <a:r>
              <a:rPr lang="en-US" dirty="0" smtClean="0"/>
              <a:t> </a:t>
            </a:r>
            <a:r>
              <a:rPr lang="en-US" dirty="0" smtClean="0"/>
              <a:t>2-1-2011</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572000" y="457200"/>
            <a:ext cx="4343400" cy="32766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Comments</a:t>
            </a:r>
            <a:endParaRPr lang="en-US" dirty="0"/>
          </a:p>
        </p:txBody>
      </p:sp>
      <p:sp>
        <p:nvSpPr>
          <p:cNvPr id="3" name="Content Placeholder 2"/>
          <p:cNvSpPr>
            <a:spLocks noGrp="1"/>
          </p:cNvSpPr>
          <p:nvPr>
            <p:ph idx="1"/>
          </p:nvPr>
        </p:nvSpPr>
        <p:spPr/>
        <p:txBody>
          <a:bodyPr/>
          <a:lstStyle/>
          <a:p>
            <a:r>
              <a:rPr lang="en-US" dirty="0" smtClean="0"/>
              <a:t>This the first revision of the database files since the Nov 1, 2010 roll out of WEPS.</a:t>
            </a:r>
          </a:p>
          <a:p>
            <a:r>
              <a:rPr lang="en-US" dirty="0" smtClean="0"/>
              <a:t>Each user is expected to be able to:</a:t>
            </a:r>
          </a:p>
          <a:p>
            <a:pPr>
              <a:buNone/>
            </a:pPr>
            <a:r>
              <a:rPr lang="en-US" dirty="0" smtClean="0"/>
              <a:t>		</a:t>
            </a:r>
            <a:r>
              <a:rPr lang="en-US" dirty="0" smtClean="0">
                <a:solidFill>
                  <a:srgbClr val="1403ED"/>
                </a:solidFill>
              </a:rPr>
              <a:t>1.</a:t>
            </a:r>
            <a:r>
              <a:rPr lang="en-US" dirty="0" smtClean="0"/>
              <a:t> Copy the included files to the correct 		    locations.</a:t>
            </a:r>
          </a:p>
          <a:p>
            <a:pPr>
              <a:buNone/>
            </a:pPr>
            <a:r>
              <a:rPr lang="en-US" dirty="0" smtClean="0"/>
              <a:t>		</a:t>
            </a:r>
            <a:r>
              <a:rPr lang="en-US" dirty="0" smtClean="0">
                <a:solidFill>
                  <a:srgbClr val="1403ED"/>
                </a:solidFill>
              </a:rPr>
              <a:t>2.</a:t>
            </a:r>
            <a:r>
              <a:rPr lang="en-US" dirty="0" smtClean="0"/>
              <a:t> Delete the files as directed.</a:t>
            </a:r>
          </a:p>
          <a:p>
            <a:pPr>
              <a:buNone/>
            </a:pPr>
            <a:r>
              <a:rPr lang="en-US" dirty="0" smtClean="0"/>
              <a:t>		</a:t>
            </a:r>
            <a:r>
              <a:rPr lang="en-US" dirty="0" smtClean="0">
                <a:solidFill>
                  <a:srgbClr val="1403ED"/>
                </a:solidFill>
              </a:rPr>
              <a:t>3.</a:t>
            </a:r>
            <a:r>
              <a:rPr lang="en-US" dirty="0" smtClean="0"/>
              <a:t> Unzip the files as </a:t>
            </a:r>
            <a:r>
              <a:rPr lang="en-US" dirty="0" err="1" smtClean="0"/>
              <a:t>diercted</a:t>
            </a:r>
            <a:r>
              <a:rPr lang="en-US" dirty="0" smtClean="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the file stored?</a:t>
            </a:r>
            <a:endParaRPr lang="en-US" dirty="0"/>
          </a:p>
        </p:txBody>
      </p:sp>
      <p:sp>
        <p:nvSpPr>
          <p:cNvPr id="3" name="Content Placeholder 2"/>
          <p:cNvSpPr>
            <a:spLocks noGrp="1"/>
          </p:cNvSpPr>
          <p:nvPr>
            <p:ph idx="1"/>
          </p:nvPr>
        </p:nvSpPr>
        <p:spPr>
          <a:xfrm>
            <a:off x="304800" y="1554163"/>
            <a:ext cx="8686800" cy="1570038"/>
          </a:xfrm>
        </p:spPr>
        <p:txBody>
          <a:bodyPr/>
          <a:lstStyle/>
          <a:p>
            <a:r>
              <a:rPr lang="en-US" dirty="0" smtClean="0"/>
              <a:t>All WEPS files are stored in the </a:t>
            </a:r>
            <a:r>
              <a:rPr lang="en-US" i="1" dirty="0" smtClean="0">
                <a:solidFill>
                  <a:srgbClr val="0070C0"/>
                </a:solidFill>
              </a:rPr>
              <a:t>C:\Documents and Settings\All Users\Application Data\USDA\WEPS\Databases\NRCS </a:t>
            </a:r>
            <a:r>
              <a:rPr lang="en-US" dirty="0" smtClean="0"/>
              <a:t>Location.</a:t>
            </a:r>
          </a:p>
          <a:p>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228600" y="3352800"/>
            <a:ext cx="8623300" cy="3200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files are changing?</a:t>
            </a:r>
            <a:endParaRPr lang="en-US" dirty="0"/>
          </a:p>
        </p:txBody>
      </p:sp>
      <p:pic>
        <p:nvPicPr>
          <p:cNvPr id="4" name="Content Placeholder 3"/>
          <p:cNvPicPr>
            <a:picLocks noGrp="1" noChangeAspect="1" noChangeArrowheads="1"/>
          </p:cNvPicPr>
          <p:nvPr>
            <p:ph idx="1"/>
          </p:nvPr>
        </p:nvPicPr>
        <p:blipFill>
          <a:blip r:embed="rId2" cstate="print"/>
          <a:srcRect/>
          <a:stretch>
            <a:fillRect/>
          </a:stretch>
        </p:blipFill>
        <p:spPr bwMode="auto">
          <a:xfrm>
            <a:off x="228600" y="3566437"/>
            <a:ext cx="8458200" cy="3139065"/>
          </a:xfrm>
          <a:prstGeom prst="rect">
            <a:avLst/>
          </a:prstGeom>
          <a:noFill/>
          <a:ln w="9525">
            <a:noFill/>
            <a:miter lim="800000"/>
            <a:headEnd/>
            <a:tailEnd/>
          </a:ln>
        </p:spPr>
      </p:pic>
      <p:sp>
        <p:nvSpPr>
          <p:cNvPr id="5" name="Content Placeholder 2"/>
          <p:cNvSpPr txBox="1">
            <a:spLocks/>
          </p:cNvSpPr>
          <p:nvPr/>
        </p:nvSpPr>
        <p:spPr>
          <a:xfrm>
            <a:off x="304800" y="1554163"/>
            <a:ext cx="8686800" cy="1189037"/>
          </a:xfrm>
          <a:prstGeom prst="rect">
            <a:avLst/>
          </a:prstGeom>
        </p:spPr>
        <p:txBody>
          <a:bodyPr vert="horz">
            <a:norm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3200" b="0" i="0" u="none" strike="noStrike" kern="1200" cap="none" spc="0" normalizeH="0" baseline="0" noProof="0" dirty="0" smtClean="0">
                <a:ln>
                  <a:noFill/>
                </a:ln>
                <a:solidFill>
                  <a:schemeClr val="tx2"/>
                </a:solidFill>
                <a:effectLst/>
                <a:uLnTx/>
                <a:uFillTx/>
                <a:latin typeface="+mn-lt"/>
                <a:ea typeface="+mn-ea"/>
                <a:cs typeface="+mn-cs"/>
              </a:rPr>
              <a:t>Files will be changed in the directories shown below.</a:t>
            </a: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en-US" sz="3200" b="0" i="0" u="none" strike="noStrike" kern="1200" cap="none" spc="0" normalizeH="0" baseline="0" noProof="0" dirty="0">
              <a:ln>
                <a:noFill/>
              </a:ln>
              <a:solidFill>
                <a:schemeClr val="tx2"/>
              </a:solidFill>
              <a:effectLst/>
              <a:uLnTx/>
              <a:uFillTx/>
              <a:latin typeface="+mn-lt"/>
              <a:ea typeface="+mn-ea"/>
              <a:cs typeface="+mn-cs"/>
            </a:endParaRPr>
          </a:p>
        </p:txBody>
      </p:sp>
      <p:sp>
        <p:nvSpPr>
          <p:cNvPr id="6" name="Rectangle 5"/>
          <p:cNvSpPr/>
          <p:nvPr/>
        </p:nvSpPr>
        <p:spPr>
          <a:xfrm>
            <a:off x="2514600" y="5105400"/>
            <a:ext cx="8382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514600" y="6248400"/>
            <a:ext cx="16764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Crops file change</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28599" y="1295400"/>
            <a:ext cx="8771022" cy="1752600"/>
          </a:xfrm>
          <a:prstGeom prst="rect">
            <a:avLst/>
          </a:prstGeom>
          <a:noFill/>
          <a:ln w="9525">
            <a:noFill/>
            <a:miter lim="800000"/>
            <a:headEnd/>
            <a:tailEnd/>
          </a:ln>
        </p:spPr>
      </p:pic>
      <p:sp>
        <p:nvSpPr>
          <p:cNvPr id="5" name="Rectangular Callout 4"/>
          <p:cNvSpPr/>
          <p:nvPr/>
        </p:nvSpPr>
        <p:spPr>
          <a:xfrm>
            <a:off x="5791200" y="1981200"/>
            <a:ext cx="3200400" cy="231648"/>
          </a:xfrm>
          <a:prstGeom prst="wedgeRectCallout">
            <a:avLst>
              <a:gd name="adj1" fmla="val -110641"/>
              <a:gd name="adj2" fmla="val 3390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file in Crops directory</a:t>
            </a:r>
            <a:endParaRPr lang="en-US" dirty="0"/>
          </a:p>
        </p:txBody>
      </p:sp>
      <p:sp>
        <p:nvSpPr>
          <p:cNvPr id="6" name="TextBox 5"/>
          <p:cNvSpPr txBox="1"/>
          <p:nvPr/>
        </p:nvSpPr>
        <p:spPr>
          <a:xfrm>
            <a:off x="228600" y="3124200"/>
            <a:ext cx="8763000" cy="646331"/>
          </a:xfrm>
          <a:prstGeom prst="rect">
            <a:avLst/>
          </a:prstGeom>
          <a:noFill/>
        </p:spPr>
        <p:txBody>
          <a:bodyPr wrap="square" rtlCol="0">
            <a:spAutoFit/>
          </a:bodyPr>
          <a:lstStyle/>
          <a:p>
            <a:r>
              <a:rPr lang="en-US" dirty="0" smtClean="0"/>
              <a:t>1. Place the new </a:t>
            </a:r>
            <a:r>
              <a:rPr lang="en-US" dirty="0" smtClean="0">
                <a:solidFill>
                  <a:srgbClr val="1403ED"/>
                </a:solidFill>
              </a:rPr>
              <a:t>NRCS Crops 1-20-11 .zip </a:t>
            </a:r>
            <a:r>
              <a:rPr lang="en-US" dirty="0" smtClean="0"/>
              <a:t>file into the crops subdirectory using </a:t>
            </a:r>
            <a:r>
              <a:rPr lang="en-US" dirty="0"/>
              <a:t>W</a:t>
            </a:r>
            <a:r>
              <a:rPr lang="en-US" dirty="0" smtClean="0"/>
              <a:t>indows </a:t>
            </a:r>
            <a:r>
              <a:rPr lang="en-US" dirty="0"/>
              <a:t>E</a:t>
            </a:r>
            <a:r>
              <a:rPr lang="en-US" dirty="0" smtClean="0"/>
              <a:t>xplorer.</a:t>
            </a:r>
            <a:endParaRPr lang="en-US" dirty="0"/>
          </a:p>
        </p:txBody>
      </p:sp>
      <p:pic>
        <p:nvPicPr>
          <p:cNvPr id="3075" name="Picture 3"/>
          <p:cNvPicPr>
            <a:picLocks noChangeAspect="1" noChangeArrowheads="1"/>
          </p:cNvPicPr>
          <p:nvPr/>
        </p:nvPicPr>
        <p:blipFill>
          <a:blip r:embed="rId3" cstate="print"/>
          <a:srcRect/>
          <a:stretch>
            <a:fillRect/>
          </a:stretch>
        </p:blipFill>
        <p:spPr bwMode="auto">
          <a:xfrm>
            <a:off x="304800" y="3810000"/>
            <a:ext cx="8572500" cy="1905000"/>
          </a:xfrm>
          <a:prstGeom prst="rect">
            <a:avLst/>
          </a:prstGeom>
          <a:noFill/>
          <a:ln w="9525">
            <a:noFill/>
            <a:miter lim="800000"/>
            <a:headEnd/>
            <a:tailEnd/>
          </a:ln>
        </p:spPr>
      </p:pic>
      <p:sp>
        <p:nvSpPr>
          <p:cNvPr id="8" name="Rectangular Callout 7"/>
          <p:cNvSpPr/>
          <p:nvPr/>
        </p:nvSpPr>
        <p:spPr>
          <a:xfrm>
            <a:off x="5715000" y="4343400"/>
            <a:ext cx="3200400" cy="307848"/>
          </a:xfrm>
          <a:prstGeom prst="wedgeRectCallout">
            <a:avLst>
              <a:gd name="adj1" fmla="val -106517"/>
              <a:gd name="adj2" fmla="val 3611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New file in Crops directory</a:t>
            </a:r>
            <a:endParaRPr lang="en-US" dirty="0"/>
          </a:p>
        </p:txBody>
      </p:sp>
      <p:sp>
        <p:nvSpPr>
          <p:cNvPr id="9" name="TextBox 8"/>
          <p:cNvSpPr txBox="1"/>
          <p:nvPr/>
        </p:nvSpPr>
        <p:spPr>
          <a:xfrm>
            <a:off x="228600" y="5943600"/>
            <a:ext cx="8763000" cy="646331"/>
          </a:xfrm>
          <a:prstGeom prst="rect">
            <a:avLst/>
          </a:prstGeom>
          <a:noFill/>
        </p:spPr>
        <p:txBody>
          <a:bodyPr wrap="square" rtlCol="0">
            <a:spAutoFit/>
          </a:bodyPr>
          <a:lstStyle/>
          <a:p>
            <a:r>
              <a:rPr lang="en-US" dirty="0" smtClean="0"/>
              <a:t>2. Delete the </a:t>
            </a:r>
            <a:r>
              <a:rPr lang="en-US" dirty="0" smtClean="0">
                <a:solidFill>
                  <a:srgbClr val="1403ED"/>
                </a:solidFill>
              </a:rPr>
              <a:t>NRCS Crops 8-27-10.zip </a:t>
            </a:r>
            <a:r>
              <a:rPr lang="en-US" dirty="0" smtClean="0"/>
              <a:t>file.  </a:t>
            </a:r>
            <a:r>
              <a:rPr lang="en-US" dirty="0" smtClean="0">
                <a:solidFill>
                  <a:srgbClr val="FF0000"/>
                </a:solidFill>
              </a:rPr>
              <a:t>DO NOT UNZIP</a:t>
            </a:r>
            <a:r>
              <a:rPr lang="en-US" dirty="0" smtClean="0"/>
              <a:t>!  There should now be two subdirectories in the Crops subdirectory file, Local and the </a:t>
            </a:r>
            <a:r>
              <a:rPr lang="en-US" dirty="0" smtClean="0">
                <a:solidFill>
                  <a:srgbClr val="1403ED"/>
                </a:solidFill>
              </a:rPr>
              <a:t>NRCS Crops 1-20</a:t>
            </a:r>
            <a:r>
              <a:rPr lang="en-US" dirty="0" smtClean="0"/>
              <a:t>-11.zip file.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685800"/>
          </a:xfrm>
        </p:spPr>
        <p:txBody>
          <a:bodyPr/>
          <a:lstStyle/>
          <a:p>
            <a:r>
              <a:rPr lang="en-US" dirty="0" smtClean="0"/>
              <a:t>Gis file changes</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52400" y="685800"/>
            <a:ext cx="7802880" cy="2286000"/>
          </a:xfrm>
          <a:prstGeom prst="rect">
            <a:avLst/>
          </a:prstGeom>
          <a:noFill/>
          <a:ln w="9525">
            <a:noFill/>
            <a:miter lim="800000"/>
            <a:headEnd/>
            <a:tailEnd/>
          </a:ln>
        </p:spPr>
      </p:pic>
      <p:sp>
        <p:nvSpPr>
          <p:cNvPr id="7" name="Line Callout 1 6"/>
          <p:cNvSpPr/>
          <p:nvPr/>
        </p:nvSpPr>
        <p:spPr>
          <a:xfrm>
            <a:off x="4495800" y="381000"/>
            <a:ext cx="3657600" cy="304800"/>
          </a:xfrm>
          <a:prstGeom prst="borderCallout1">
            <a:avLst>
              <a:gd name="adj1" fmla="val 92593"/>
              <a:gd name="adj2" fmla="val 758"/>
              <a:gd name="adj3" fmla="val 269274"/>
              <a:gd name="adj4" fmla="val -227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Cligen shape file directory</a:t>
            </a:r>
            <a:endParaRPr lang="en-US" dirty="0"/>
          </a:p>
        </p:txBody>
      </p:sp>
      <p:sp>
        <p:nvSpPr>
          <p:cNvPr id="9" name="Line Callout 1 8"/>
          <p:cNvSpPr/>
          <p:nvPr/>
        </p:nvSpPr>
        <p:spPr>
          <a:xfrm>
            <a:off x="4343400" y="1981200"/>
            <a:ext cx="4114800" cy="304800"/>
          </a:xfrm>
          <a:prstGeom prst="borderCallout1">
            <a:avLst>
              <a:gd name="adj1" fmla="val 92593"/>
              <a:gd name="adj2" fmla="val 758"/>
              <a:gd name="adj3" fmla="val 217759"/>
              <a:gd name="adj4" fmla="val -146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Windgen shape file directory</a:t>
            </a:r>
            <a:endParaRPr lang="en-US" dirty="0"/>
          </a:p>
        </p:txBody>
      </p:sp>
      <p:sp>
        <p:nvSpPr>
          <p:cNvPr id="10" name="TextBox 9"/>
          <p:cNvSpPr txBox="1"/>
          <p:nvPr/>
        </p:nvSpPr>
        <p:spPr>
          <a:xfrm>
            <a:off x="228600" y="3200400"/>
            <a:ext cx="8610600" cy="646331"/>
          </a:xfrm>
          <a:prstGeom prst="rect">
            <a:avLst/>
          </a:prstGeom>
          <a:noFill/>
        </p:spPr>
        <p:txBody>
          <a:bodyPr wrap="square" rtlCol="0">
            <a:spAutoFit/>
          </a:bodyPr>
          <a:lstStyle/>
          <a:p>
            <a:r>
              <a:rPr lang="en-US" dirty="0" smtClean="0"/>
              <a:t>1. Place both the </a:t>
            </a:r>
            <a:r>
              <a:rPr lang="en-US" dirty="0" smtClean="0">
                <a:solidFill>
                  <a:srgbClr val="1403ED"/>
                </a:solidFill>
              </a:rPr>
              <a:t>CLIGEN_NOV_5_2010.zip</a:t>
            </a:r>
            <a:r>
              <a:rPr lang="en-US" dirty="0" smtClean="0"/>
              <a:t> and </a:t>
            </a:r>
            <a:r>
              <a:rPr lang="en-US" dirty="0" smtClean="0">
                <a:solidFill>
                  <a:srgbClr val="1403ED"/>
                </a:solidFill>
              </a:rPr>
              <a:t>WINDGEN_NOV_10_2010.zip</a:t>
            </a:r>
            <a:r>
              <a:rPr lang="en-US" dirty="0" smtClean="0"/>
              <a:t> files into the above gis subdirectory.</a:t>
            </a:r>
            <a:endParaRPr lang="en-US" dirty="0"/>
          </a:p>
        </p:txBody>
      </p:sp>
      <p:pic>
        <p:nvPicPr>
          <p:cNvPr id="4099" name="Picture 3"/>
          <p:cNvPicPr>
            <a:picLocks noChangeAspect="1" noChangeArrowheads="1"/>
          </p:cNvPicPr>
          <p:nvPr/>
        </p:nvPicPr>
        <p:blipFill>
          <a:blip r:embed="rId3" cstate="print"/>
          <a:srcRect/>
          <a:stretch>
            <a:fillRect/>
          </a:stretch>
        </p:blipFill>
        <p:spPr bwMode="auto">
          <a:xfrm>
            <a:off x="228600" y="3886200"/>
            <a:ext cx="8107680" cy="2895600"/>
          </a:xfrm>
          <a:prstGeom prst="rect">
            <a:avLst/>
          </a:prstGeom>
          <a:noFill/>
          <a:ln w="9525">
            <a:noFill/>
            <a:miter lim="800000"/>
            <a:headEnd/>
            <a:tailEnd/>
          </a:ln>
        </p:spPr>
      </p:pic>
      <p:sp>
        <p:nvSpPr>
          <p:cNvPr id="12" name="Line Callout 1 11"/>
          <p:cNvSpPr/>
          <p:nvPr/>
        </p:nvSpPr>
        <p:spPr>
          <a:xfrm>
            <a:off x="4648200" y="4953000"/>
            <a:ext cx="3657600" cy="304800"/>
          </a:xfrm>
          <a:prstGeom prst="borderCallout1">
            <a:avLst>
              <a:gd name="adj1" fmla="val 92593"/>
              <a:gd name="adj2" fmla="val 758"/>
              <a:gd name="adj3" fmla="val 478365"/>
              <a:gd name="adj4" fmla="val -53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Two new shape file directories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dirty="0" smtClean="0"/>
              <a:t>Gis file changes </a:t>
            </a:r>
            <a:r>
              <a:rPr lang="en-US" sz="1800" dirty="0" smtClean="0"/>
              <a:t>cont.</a:t>
            </a:r>
            <a:endParaRPr lang="en-US" sz="1800" dirty="0"/>
          </a:p>
        </p:txBody>
      </p:sp>
      <p:sp>
        <p:nvSpPr>
          <p:cNvPr id="3" name="Content Placeholder 2"/>
          <p:cNvSpPr>
            <a:spLocks noGrp="1"/>
          </p:cNvSpPr>
          <p:nvPr>
            <p:ph idx="1"/>
          </p:nvPr>
        </p:nvSpPr>
        <p:spPr>
          <a:xfrm>
            <a:off x="304800" y="1066800"/>
            <a:ext cx="8686800" cy="2667001"/>
          </a:xfrm>
        </p:spPr>
        <p:txBody>
          <a:bodyPr>
            <a:normAutofit/>
          </a:bodyPr>
          <a:lstStyle/>
          <a:p>
            <a:r>
              <a:rPr lang="en-US" sz="1800" dirty="0" smtClean="0"/>
              <a:t>2. Delete the old files directory </a:t>
            </a:r>
            <a:r>
              <a:rPr lang="en-US" sz="1800" dirty="0" smtClean="0">
                <a:solidFill>
                  <a:srgbClr val="1403ED"/>
                </a:solidFill>
              </a:rPr>
              <a:t>CLIGEN_20100106</a:t>
            </a:r>
            <a:r>
              <a:rPr lang="en-US" sz="1800" dirty="0" smtClean="0"/>
              <a:t> and </a:t>
            </a:r>
            <a:r>
              <a:rPr lang="en-US" sz="1800" dirty="0" smtClean="0">
                <a:solidFill>
                  <a:srgbClr val="1403ED"/>
                </a:solidFill>
              </a:rPr>
              <a:t>WINDGEN_20102907</a:t>
            </a:r>
            <a:r>
              <a:rPr lang="en-US" sz="1800" dirty="0" smtClean="0"/>
              <a:t>.</a:t>
            </a:r>
          </a:p>
          <a:p>
            <a:r>
              <a:rPr lang="en-US" sz="1800" dirty="0" smtClean="0"/>
              <a:t>3. Unzip both of the new files. (Highlight and right click both new zipped files, then click Extract to here).</a:t>
            </a:r>
          </a:p>
        </p:txBody>
      </p:sp>
      <p:pic>
        <p:nvPicPr>
          <p:cNvPr id="5123" name="Picture 3"/>
          <p:cNvPicPr>
            <a:picLocks noChangeAspect="1" noChangeArrowheads="1"/>
          </p:cNvPicPr>
          <p:nvPr/>
        </p:nvPicPr>
        <p:blipFill>
          <a:blip r:embed="rId2" cstate="print"/>
          <a:srcRect/>
          <a:stretch>
            <a:fillRect/>
          </a:stretch>
        </p:blipFill>
        <p:spPr bwMode="auto">
          <a:xfrm>
            <a:off x="2040465" y="2209800"/>
            <a:ext cx="6874935" cy="4419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file changes </a:t>
            </a:r>
            <a:r>
              <a:rPr lang="en-US" sz="1800" dirty="0" smtClean="0"/>
              <a:t>cont.</a:t>
            </a:r>
            <a:endParaRPr lang="en-US" dirty="0"/>
          </a:p>
        </p:txBody>
      </p:sp>
      <p:sp>
        <p:nvSpPr>
          <p:cNvPr id="3" name="Content Placeholder 2"/>
          <p:cNvSpPr>
            <a:spLocks noGrp="1"/>
          </p:cNvSpPr>
          <p:nvPr>
            <p:ph idx="1"/>
          </p:nvPr>
        </p:nvSpPr>
        <p:spPr>
          <a:xfrm>
            <a:off x="304800" y="1554163"/>
            <a:ext cx="8686800" cy="808038"/>
          </a:xfrm>
        </p:spPr>
        <p:txBody>
          <a:bodyPr>
            <a:normAutofit/>
          </a:bodyPr>
          <a:lstStyle/>
          <a:p>
            <a:r>
              <a:rPr lang="en-US" sz="1800" dirty="0" smtClean="0"/>
              <a:t>4. Finally delete both of the zipped files leaving only the new Windgen and the Cligen directories in the gis subdirectory.</a:t>
            </a:r>
          </a:p>
          <a:p>
            <a:endParaRPr lang="en-US" sz="1800" dirty="0"/>
          </a:p>
        </p:txBody>
      </p:sp>
      <p:pic>
        <p:nvPicPr>
          <p:cNvPr id="6147" name="Picture 3"/>
          <p:cNvPicPr>
            <a:picLocks noChangeAspect="1" noChangeArrowheads="1"/>
          </p:cNvPicPr>
          <p:nvPr/>
        </p:nvPicPr>
        <p:blipFill>
          <a:blip r:embed="rId2" cstate="print"/>
          <a:srcRect/>
          <a:stretch>
            <a:fillRect/>
          </a:stretch>
        </p:blipFill>
        <p:spPr bwMode="auto">
          <a:xfrm>
            <a:off x="152400" y="2209800"/>
            <a:ext cx="8637494" cy="3581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Operations file changes</a:t>
            </a:r>
            <a:endParaRPr lang="en-US" dirty="0"/>
          </a:p>
        </p:txBody>
      </p:sp>
      <p:pic>
        <p:nvPicPr>
          <p:cNvPr id="8195" name="Picture 3"/>
          <p:cNvPicPr>
            <a:picLocks noGrp="1" noChangeAspect="1" noChangeArrowheads="1"/>
          </p:cNvPicPr>
          <p:nvPr>
            <p:ph idx="1"/>
          </p:nvPr>
        </p:nvPicPr>
        <p:blipFill>
          <a:blip r:embed="rId2" cstate="print"/>
          <a:srcRect/>
          <a:stretch>
            <a:fillRect/>
          </a:stretch>
        </p:blipFill>
        <p:spPr bwMode="auto">
          <a:xfrm>
            <a:off x="152400" y="1371600"/>
            <a:ext cx="8577290" cy="1143000"/>
          </a:xfrm>
          <a:prstGeom prst="rect">
            <a:avLst/>
          </a:prstGeom>
          <a:noFill/>
          <a:ln w="9525">
            <a:noFill/>
            <a:miter lim="800000"/>
            <a:headEnd/>
            <a:tailEnd/>
          </a:ln>
        </p:spPr>
      </p:pic>
      <p:sp>
        <p:nvSpPr>
          <p:cNvPr id="7" name="Line Callout 1 6"/>
          <p:cNvSpPr/>
          <p:nvPr/>
        </p:nvSpPr>
        <p:spPr>
          <a:xfrm>
            <a:off x="6477000" y="1143000"/>
            <a:ext cx="2438400" cy="304800"/>
          </a:xfrm>
          <a:prstGeom prst="borderCallout1">
            <a:avLst>
              <a:gd name="adj1" fmla="val 77547"/>
              <a:gd name="adj2" fmla="val 0"/>
              <a:gd name="adj3" fmla="val 354593"/>
              <a:gd name="adj4" fmla="val -875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current file is</a:t>
            </a:r>
            <a:endParaRPr lang="en-US" dirty="0"/>
          </a:p>
        </p:txBody>
      </p:sp>
      <p:sp>
        <p:nvSpPr>
          <p:cNvPr id="9" name="TextBox 8"/>
          <p:cNvSpPr txBox="1"/>
          <p:nvPr/>
        </p:nvSpPr>
        <p:spPr>
          <a:xfrm>
            <a:off x="304801" y="2590800"/>
            <a:ext cx="8610600" cy="923330"/>
          </a:xfrm>
          <a:prstGeom prst="rect">
            <a:avLst/>
          </a:prstGeom>
          <a:noFill/>
        </p:spPr>
        <p:txBody>
          <a:bodyPr wrap="square" rtlCol="0">
            <a:spAutoFit/>
          </a:bodyPr>
          <a:lstStyle/>
          <a:p>
            <a:r>
              <a:rPr lang="en-US" dirty="0" smtClean="0"/>
              <a:t>1. Place the new file, </a:t>
            </a:r>
            <a:r>
              <a:rPr lang="en-US" dirty="0" smtClean="0">
                <a:solidFill>
                  <a:srgbClr val="1403ED"/>
                </a:solidFill>
              </a:rPr>
              <a:t>NRCS Operations 1-18-11.zip </a:t>
            </a:r>
            <a:r>
              <a:rPr lang="en-US" dirty="0" smtClean="0"/>
              <a:t>in the </a:t>
            </a:r>
            <a:r>
              <a:rPr lang="en-US" i="1" dirty="0" smtClean="0"/>
              <a:t>C:\Documents and Settings\All Users\Application Data\USDA\WEPS\Databases\NRCS\operations</a:t>
            </a:r>
            <a:r>
              <a:rPr lang="en-US" dirty="0" smtClean="0"/>
              <a:t> directory.</a:t>
            </a:r>
            <a:endParaRPr lang="en-US" dirty="0"/>
          </a:p>
        </p:txBody>
      </p:sp>
      <p:pic>
        <p:nvPicPr>
          <p:cNvPr id="8197" name="Picture 5"/>
          <p:cNvPicPr>
            <a:picLocks noChangeAspect="1" noChangeArrowheads="1"/>
          </p:cNvPicPr>
          <p:nvPr/>
        </p:nvPicPr>
        <p:blipFill>
          <a:blip r:embed="rId3" cstate="print"/>
          <a:srcRect/>
          <a:stretch>
            <a:fillRect/>
          </a:stretch>
        </p:blipFill>
        <p:spPr bwMode="auto">
          <a:xfrm>
            <a:off x="228600" y="3505200"/>
            <a:ext cx="8636000" cy="1143000"/>
          </a:xfrm>
          <a:prstGeom prst="rect">
            <a:avLst/>
          </a:prstGeom>
          <a:noFill/>
          <a:ln w="9525">
            <a:noFill/>
            <a:miter lim="800000"/>
            <a:headEnd/>
            <a:tailEnd/>
          </a:ln>
        </p:spPr>
      </p:pic>
      <p:sp>
        <p:nvSpPr>
          <p:cNvPr id="11" name="Line Callout 1 10"/>
          <p:cNvSpPr/>
          <p:nvPr/>
        </p:nvSpPr>
        <p:spPr>
          <a:xfrm>
            <a:off x="6400800" y="3352800"/>
            <a:ext cx="1905000" cy="304800"/>
          </a:xfrm>
          <a:prstGeom prst="borderCallout1">
            <a:avLst>
              <a:gd name="adj1" fmla="val 77547"/>
              <a:gd name="adj2" fmla="val 0"/>
              <a:gd name="adj3" fmla="val 324291"/>
              <a:gd name="adj4" fmla="val -997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new file is</a:t>
            </a:r>
            <a:endParaRPr lang="en-US" dirty="0"/>
          </a:p>
        </p:txBody>
      </p:sp>
      <p:sp>
        <p:nvSpPr>
          <p:cNvPr id="12" name="TextBox 11"/>
          <p:cNvSpPr txBox="1"/>
          <p:nvPr/>
        </p:nvSpPr>
        <p:spPr>
          <a:xfrm>
            <a:off x="304800" y="4648200"/>
            <a:ext cx="8534400" cy="923330"/>
          </a:xfrm>
          <a:prstGeom prst="rect">
            <a:avLst/>
          </a:prstGeom>
          <a:noFill/>
        </p:spPr>
        <p:txBody>
          <a:bodyPr wrap="square" rtlCol="0">
            <a:spAutoFit/>
          </a:bodyPr>
          <a:lstStyle/>
          <a:p>
            <a:r>
              <a:rPr lang="en-US" dirty="0" smtClean="0"/>
              <a:t>2. Delete the </a:t>
            </a:r>
            <a:r>
              <a:rPr lang="en-US" dirty="0" smtClean="0">
                <a:solidFill>
                  <a:srgbClr val="1403ED"/>
                </a:solidFill>
              </a:rPr>
              <a:t>NRCS Operations 8-27-10.zip </a:t>
            </a:r>
            <a:r>
              <a:rPr lang="en-US" dirty="0" smtClean="0"/>
              <a:t>file.  </a:t>
            </a:r>
            <a:r>
              <a:rPr lang="en-US" dirty="0" smtClean="0">
                <a:solidFill>
                  <a:srgbClr val="FF0000"/>
                </a:solidFill>
              </a:rPr>
              <a:t>DO NOT UNZIP</a:t>
            </a:r>
            <a:r>
              <a:rPr lang="en-US" dirty="0" smtClean="0"/>
              <a:t>!  There should now be two subdirectories in the Crops subdirectory file, Local and the </a:t>
            </a:r>
            <a:r>
              <a:rPr lang="en-US" dirty="0" smtClean="0">
                <a:solidFill>
                  <a:srgbClr val="1403ED"/>
                </a:solidFill>
              </a:rPr>
              <a:t>NRCS Operation 1-18</a:t>
            </a:r>
            <a:r>
              <a:rPr lang="en-US" dirty="0" smtClean="0"/>
              <a:t>-</a:t>
            </a:r>
            <a:r>
              <a:rPr lang="en-US" dirty="0" smtClean="0">
                <a:solidFill>
                  <a:srgbClr val="1403ED"/>
                </a:solidFill>
              </a:rPr>
              <a:t>11.zip</a:t>
            </a:r>
            <a:r>
              <a:rPr lang="en-US" dirty="0" smtClean="0"/>
              <a:t> file. </a:t>
            </a:r>
            <a:endParaRPr lang="en-US" dirty="0"/>
          </a:p>
        </p:txBody>
      </p:sp>
      <p:pic>
        <p:nvPicPr>
          <p:cNvPr id="8198" name="Picture 6"/>
          <p:cNvPicPr>
            <a:picLocks noChangeAspect="1" noChangeArrowheads="1"/>
          </p:cNvPicPr>
          <p:nvPr/>
        </p:nvPicPr>
        <p:blipFill>
          <a:blip r:embed="rId4" cstate="print"/>
          <a:srcRect/>
          <a:stretch>
            <a:fillRect/>
          </a:stretch>
        </p:blipFill>
        <p:spPr bwMode="auto">
          <a:xfrm>
            <a:off x="228599" y="5486400"/>
            <a:ext cx="8564033" cy="10668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762000"/>
          </a:xfrm>
        </p:spPr>
        <p:txBody>
          <a:bodyPr>
            <a:normAutofit/>
          </a:bodyPr>
          <a:lstStyle/>
          <a:p>
            <a:r>
              <a:rPr lang="en-US" dirty="0" smtClean="0"/>
              <a:t>Windgen changes</a:t>
            </a:r>
            <a:endParaRPr lang="en-US"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304800" y="1143000"/>
            <a:ext cx="7894320" cy="1066800"/>
          </a:xfrm>
          <a:prstGeom prst="rect">
            <a:avLst/>
          </a:prstGeom>
          <a:noFill/>
          <a:ln w="9525">
            <a:noFill/>
            <a:miter lim="800000"/>
            <a:headEnd/>
            <a:tailEnd/>
          </a:ln>
        </p:spPr>
      </p:pic>
      <p:sp>
        <p:nvSpPr>
          <p:cNvPr id="5" name="Line Callout 1 4"/>
          <p:cNvSpPr/>
          <p:nvPr/>
        </p:nvSpPr>
        <p:spPr>
          <a:xfrm>
            <a:off x="5638800" y="1219200"/>
            <a:ext cx="2819400" cy="304800"/>
          </a:xfrm>
          <a:prstGeom prst="borderCallout1">
            <a:avLst>
              <a:gd name="adj1" fmla="val 76326"/>
              <a:gd name="adj2" fmla="val -143"/>
              <a:gd name="adj3" fmla="val 206439"/>
              <a:gd name="adj4" fmla="val -511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a:t>
            </a:r>
            <a:r>
              <a:rPr lang="en-US" dirty="0" err="1" smtClean="0"/>
              <a:t>windgen</a:t>
            </a:r>
            <a:r>
              <a:rPr lang="en-US" dirty="0" smtClean="0"/>
              <a:t> files</a:t>
            </a:r>
            <a:endParaRPr lang="en-US" dirty="0"/>
          </a:p>
        </p:txBody>
      </p:sp>
      <p:sp>
        <p:nvSpPr>
          <p:cNvPr id="6" name="TextBox 5"/>
          <p:cNvSpPr txBox="1"/>
          <p:nvPr/>
        </p:nvSpPr>
        <p:spPr>
          <a:xfrm>
            <a:off x="381000" y="2209800"/>
            <a:ext cx="8458200" cy="923330"/>
          </a:xfrm>
          <a:prstGeom prst="rect">
            <a:avLst/>
          </a:prstGeom>
          <a:noFill/>
        </p:spPr>
        <p:txBody>
          <a:bodyPr wrap="square" rtlCol="0">
            <a:spAutoFit/>
          </a:bodyPr>
          <a:lstStyle/>
          <a:p>
            <a:r>
              <a:rPr lang="en-US" dirty="0" smtClean="0"/>
              <a:t>1. Save the </a:t>
            </a:r>
            <a:r>
              <a:rPr lang="en-US" dirty="0" err="1" smtClean="0">
                <a:solidFill>
                  <a:srgbClr val="1403ED"/>
                </a:solidFill>
              </a:rPr>
              <a:t>wind_gen_his_upper_US_NRCS</a:t>
            </a:r>
            <a:r>
              <a:rPr lang="en-US" dirty="0" smtClean="0">
                <a:solidFill>
                  <a:srgbClr val="1403ED"/>
                </a:solidFill>
              </a:rPr>
              <a:t> 1-14-11.idx </a:t>
            </a:r>
            <a:r>
              <a:rPr lang="en-US" dirty="0" smtClean="0"/>
              <a:t>and the </a:t>
            </a:r>
            <a:r>
              <a:rPr lang="en-US" dirty="0" smtClean="0">
                <a:solidFill>
                  <a:srgbClr val="1403ED"/>
                </a:solidFill>
              </a:rPr>
              <a:t>wind_gen_his_upper_US.wdb</a:t>
            </a:r>
            <a:r>
              <a:rPr lang="en-US" dirty="0" smtClean="0"/>
              <a:t> to the </a:t>
            </a:r>
            <a:r>
              <a:rPr lang="en-US" i="1" dirty="0" smtClean="0"/>
              <a:t>C:\Documents and Settings\All Users\Application Data\USDA\WEPS\Databases\NRCS\</a:t>
            </a:r>
            <a:r>
              <a:rPr lang="en-US" i="1" dirty="0" err="1" smtClean="0"/>
              <a:t>windgen</a:t>
            </a:r>
            <a:r>
              <a:rPr lang="en-US" dirty="0" smtClean="0"/>
              <a:t> location.</a:t>
            </a:r>
            <a:endParaRPr lang="en-US" dirty="0"/>
          </a:p>
        </p:txBody>
      </p:sp>
      <p:pic>
        <p:nvPicPr>
          <p:cNvPr id="9219" name="Picture 3"/>
          <p:cNvPicPr>
            <a:picLocks noChangeAspect="1" noChangeArrowheads="1"/>
          </p:cNvPicPr>
          <p:nvPr/>
        </p:nvPicPr>
        <p:blipFill>
          <a:blip r:embed="rId3" cstate="print"/>
          <a:srcRect/>
          <a:stretch>
            <a:fillRect/>
          </a:stretch>
        </p:blipFill>
        <p:spPr bwMode="auto">
          <a:xfrm>
            <a:off x="228600" y="3124200"/>
            <a:ext cx="8229600" cy="1371600"/>
          </a:xfrm>
          <a:prstGeom prst="rect">
            <a:avLst/>
          </a:prstGeom>
          <a:noFill/>
          <a:ln w="9525">
            <a:noFill/>
            <a:miter lim="800000"/>
            <a:headEnd/>
            <a:tailEnd/>
          </a:ln>
        </p:spPr>
      </p:pic>
      <p:sp>
        <p:nvSpPr>
          <p:cNvPr id="8" name="Line Callout 1 7"/>
          <p:cNvSpPr/>
          <p:nvPr/>
        </p:nvSpPr>
        <p:spPr>
          <a:xfrm>
            <a:off x="5638800" y="3124200"/>
            <a:ext cx="2819400" cy="304800"/>
          </a:xfrm>
          <a:prstGeom prst="borderCallout1">
            <a:avLst>
              <a:gd name="adj1" fmla="val 76326"/>
              <a:gd name="adj2" fmla="val -143"/>
              <a:gd name="adj3" fmla="val 323964"/>
              <a:gd name="adj4" fmla="val -363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New </a:t>
            </a:r>
            <a:r>
              <a:rPr lang="en-US" dirty="0" err="1" smtClean="0"/>
              <a:t>windgen</a:t>
            </a:r>
            <a:r>
              <a:rPr lang="en-US" dirty="0" smtClean="0"/>
              <a:t> files</a:t>
            </a:r>
            <a:endParaRPr lang="en-US" dirty="0"/>
          </a:p>
        </p:txBody>
      </p:sp>
      <p:sp>
        <p:nvSpPr>
          <p:cNvPr id="9" name="TextBox 8"/>
          <p:cNvSpPr txBox="1"/>
          <p:nvPr/>
        </p:nvSpPr>
        <p:spPr>
          <a:xfrm>
            <a:off x="381000" y="4495800"/>
            <a:ext cx="3301417" cy="369332"/>
          </a:xfrm>
          <a:prstGeom prst="rect">
            <a:avLst/>
          </a:prstGeom>
          <a:noFill/>
        </p:spPr>
        <p:txBody>
          <a:bodyPr wrap="none" rtlCol="0">
            <a:spAutoFit/>
          </a:bodyPr>
          <a:lstStyle/>
          <a:p>
            <a:r>
              <a:rPr lang="en-US" dirty="0" smtClean="0"/>
              <a:t>2. Now remove the original files.</a:t>
            </a:r>
            <a:endParaRPr lang="en-US" dirty="0"/>
          </a:p>
        </p:txBody>
      </p:sp>
      <p:pic>
        <p:nvPicPr>
          <p:cNvPr id="9220" name="Picture 4"/>
          <p:cNvPicPr>
            <a:picLocks noChangeAspect="1" noChangeArrowheads="1"/>
          </p:cNvPicPr>
          <p:nvPr/>
        </p:nvPicPr>
        <p:blipFill>
          <a:blip r:embed="rId4" cstate="print"/>
          <a:srcRect/>
          <a:stretch>
            <a:fillRect/>
          </a:stretch>
        </p:blipFill>
        <p:spPr bwMode="auto">
          <a:xfrm>
            <a:off x="304800" y="4876800"/>
            <a:ext cx="8204200" cy="1295400"/>
          </a:xfrm>
          <a:prstGeom prst="rect">
            <a:avLst/>
          </a:prstGeom>
          <a:noFill/>
          <a:ln w="9525">
            <a:noFill/>
            <a:miter lim="800000"/>
            <a:headEnd/>
            <a:tailEnd/>
          </a:ln>
        </p:spPr>
      </p:pic>
      <p:sp>
        <p:nvSpPr>
          <p:cNvPr id="12" name="Line Callout 1 11"/>
          <p:cNvSpPr/>
          <p:nvPr/>
        </p:nvSpPr>
        <p:spPr>
          <a:xfrm>
            <a:off x="5638800" y="4953000"/>
            <a:ext cx="2819400" cy="304800"/>
          </a:xfrm>
          <a:prstGeom prst="borderCallout1">
            <a:avLst>
              <a:gd name="adj1" fmla="val 76326"/>
              <a:gd name="adj2" fmla="val -143"/>
              <a:gd name="adj3" fmla="val 280665"/>
              <a:gd name="adj4" fmla="val -347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a:t>
            </a:r>
            <a:r>
              <a:rPr lang="en-US" dirty="0" err="1" smtClean="0"/>
              <a:t>windgen</a:t>
            </a:r>
            <a:r>
              <a:rPr lang="en-US" dirty="0" smtClean="0"/>
              <a:t> files gone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Windgen changes </a:t>
            </a:r>
            <a:r>
              <a:rPr lang="en-US" sz="1800" dirty="0" smtClean="0"/>
              <a:t>cont.</a:t>
            </a:r>
            <a:endParaRPr lang="en-US" sz="1800" dirty="0"/>
          </a:p>
        </p:txBody>
      </p:sp>
      <p:sp>
        <p:nvSpPr>
          <p:cNvPr id="3" name="Content Placeholder 2"/>
          <p:cNvSpPr>
            <a:spLocks noGrp="1"/>
          </p:cNvSpPr>
          <p:nvPr>
            <p:ph idx="1"/>
          </p:nvPr>
        </p:nvSpPr>
        <p:spPr>
          <a:xfrm>
            <a:off x="304800" y="1554163"/>
            <a:ext cx="8686800" cy="2103438"/>
          </a:xfrm>
        </p:spPr>
        <p:txBody>
          <a:bodyPr/>
          <a:lstStyle/>
          <a:p>
            <a:r>
              <a:rPr lang="en-US" dirty="0" smtClean="0"/>
              <a:t>3. Unzip the </a:t>
            </a:r>
            <a:r>
              <a:rPr lang="en-US" dirty="0" err="1" smtClean="0">
                <a:solidFill>
                  <a:srgbClr val="1403ED"/>
                </a:solidFill>
              </a:rPr>
              <a:t>wind_gen_his_upper_US</a:t>
            </a:r>
            <a:r>
              <a:rPr lang="en-US" dirty="0" smtClean="0">
                <a:solidFill>
                  <a:srgbClr val="1403ED"/>
                </a:solidFill>
              </a:rPr>
              <a:t> 10-26-10.zip</a:t>
            </a:r>
            <a:r>
              <a:rPr lang="en-US" dirty="0" smtClean="0"/>
              <a:t> file.  Use the extract to here function as we did for the </a:t>
            </a:r>
            <a:r>
              <a:rPr lang="en-US" dirty="0" err="1" smtClean="0"/>
              <a:t>gis</a:t>
            </a:r>
            <a:r>
              <a:rPr lang="en-US" dirty="0" smtClean="0"/>
              <a:t> </a:t>
            </a:r>
            <a:r>
              <a:rPr lang="en-US" dirty="0" err="1" smtClean="0"/>
              <a:t>windgen</a:t>
            </a:r>
            <a:r>
              <a:rPr lang="en-US" dirty="0" smtClean="0"/>
              <a:t> and </a:t>
            </a:r>
            <a:r>
              <a:rPr lang="en-US" dirty="0" err="1" smtClean="0"/>
              <a:t>cligen</a:t>
            </a:r>
            <a:r>
              <a:rPr lang="en-US" dirty="0" smtClean="0"/>
              <a:t> files on slide 6.</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609599" y="3581400"/>
            <a:ext cx="8034867" cy="1981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lstStyle/>
          <a:p>
            <a:r>
              <a:rPr lang="en-US" dirty="0" smtClean="0"/>
              <a:t>Windgen changes </a:t>
            </a:r>
            <a:r>
              <a:rPr lang="en-US" sz="1800" dirty="0" smtClean="0"/>
              <a:t>cont.</a:t>
            </a:r>
            <a:endParaRPr lang="en-US" dirty="0"/>
          </a:p>
        </p:txBody>
      </p:sp>
      <p:pic>
        <p:nvPicPr>
          <p:cNvPr id="11266" name="Picture 2"/>
          <p:cNvPicPr>
            <a:picLocks noGrp="1" noChangeAspect="1" noChangeArrowheads="1"/>
          </p:cNvPicPr>
          <p:nvPr>
            <p:ph idx="1"/>
          </p:nvPr>
        </p:nvPicPr>
        <p:blipFill>
          <a:blip r:embed="rId2" cstate="print"/>
          <a:srcRect/>
          <a:stretch>
            <a:fillRect/>
          </a:stretch>
        </p:blipFill>
        <p:spPr bwMode="auto">
          <a:xfrm>
            <a:off x="304800" y="1447800"/>
            <a:ext cx="7848600" cy="1219200"/>
          </a:xfrm>
          <a:prstGeom prst="rect">
            <a:avLst/>
          </a:prstGeom>
          <a:noFill/>
          <a:ln w="9525">
            <a:noFill/>
            <a:miter lim="800000"/>
            <a:headEnd/>
            <a:tailEnd/>
          </a:ln>
        </p:spPr>
      </p:pic>
      <p:sp>
        <p:nvSpPr>
          <p:cNvPr id="5" name="TextBox 4"/>
          <p:cNvSpPr txBox="1"/>
          <p:nvPr/>
        </p:nvSpPr>
        <p:spPr>
          <a:xfrm>
            <a:off x="457200" y="1066800"/>
            <a:ext cx="6247801" cy="369332"/>
          </a:xfrm>
          <a:prstGeom prst="rect">
            <a:avLst/>
          </a:prstGeom>
          <a:noFill/>
        </p:spPr>
        <p:txBody>
          <a:bodyPr wrap="none" rtlCol="0">
            <a:spAutoFit/>
          </a:bodyPr>
          <a:lstStyle/>
          <a:p>
            <a:r>
              <a:rPr lang="en-US" dirty="0" smtClean="0"/>
              <a:t>4. Delete the zipped </a:t>
            </a:r>
            <a:r>
              <a:rPr lang="en-US" dirty="0" err="1" smtClean="0">
                <a:solidFill>
                  <a:srgbClr val="1403ED"/>
                </a:solidFill>
              </a:rPr>
              <a:t>wind_gen_his_upper_US</a:t>
            </a:r>
            <a:r>
              <a:rPr lang="en-US" dirty="0" smtClean="0">
                <a:solidFill>
                  <a:srgbClr val="1403ED"/>
                </a:solidFill>
              </a:rPr>
              <a:t> 10-26-10.zip </a:t>
            </a:r>
            <a:r>
              <a:rPr lang="en-US" dirty="0" smtClean="0"/>
              <a:t>file</a:t>
            </a:r>
            <a:endParaRPr lang="en-US" dirty="0"/>
          </a:p>
        </p:txBody>
      </p:sp>
      <p:sp>
        <p:nvSpPr>
          <p:cNvPr id="6" name="TextBox 5"/>
          <p:cNvSpPr txBox="1"/>
          <p:nvPr/>
        </p:nvSpPr>
        <p:spPr>
          <a:xfrm>
            <a:off x="457201" y="2895600"/>
            <a:ext cx="8458200" cy="923330"/>
          </a:xfrm>
          <a:prstGeom prst="rect">
            <a:avLst/>
          </a:prstGeom>
          <a:noFill/>
        </p:spPr>
        <p:txBody>
          <a:bodyPr wrap="square" rtlCol="0">
            <a:spAutoFit/>
          </a:bodyPr>
          <a:lstStyle/>
          <a:p>
            <a:r>
              <a:rPr lang="en-US" dirty="0" smtClean="0"/>
              <a:t>5. Finally, change the name of the </a:t>
            </a:r>
            <a:r>
              <a:rPr lang="en-US" dirty="0" err="1" smtClean="0">
                <a:solidFill>
                  <a:srgbClr val="1403ED"/>
                </a:solidFill>
              </a:rPr>
              <a:t>wind_gen_his_upper_US</a:t>
            </a:r>
            <a:r>
              <a:rPr lang="en-US" dirty="0" smtClean="0">
                <a:solidFill>
                  <a:srgbClr val="1403ED"/>
                </a:solidFill>
              </a:rPr>
              <a:t>_ NRCS 1-14-11.idx </a:t>
            </a:r>
            <a:r>
              <a:rPr lang="en-US" dirty="0" smtClean="0"/>
              <a:t>to remove the date out of the name.  The new name should be </a:t>
            </a:r>
            <a:r>
              <a:rPr lang="en-US" dirty="0" err="1" smtClean="0">
                <a:solidFill>
                  <a:srgbClr val="1403ED"/>
                </a:solidFill>
              </a:rPr>
              <a:t>wind_gen_his_upper_US</a:t>
            </a:r>
            <a:r>
              <a:rPr lang="en-US" dirty="0" smtClean="0">
                <a:solidFill>
                  <a:srgbClr val="1403ED"/>
                </a:solidFill>
              </a:rPr>
              <a:t>_ NRCS.idx  </a:t>
            </a:r>
            <a:r>
              <a:rPr lang="en-US" dirty="0" smtClean="0"/>
              <a:t>(no spaces in the name).</a:t>
            </a:r>
            <a:endParaRPr lang="en-US" dirty="0"/>
          </a:p>
        </p:txBody>
      </p:sp>
      <p:pic>
        <p:nvPicPr>
          <p:cNvPr id="11267" name="Picture 3"/>
          <p:cNvPicPr>
            <a:picLocks noChangeAspect="1" noChangeArrowheads="1"/>
          </p:cNvPicPr>
          <p:nvPr/>
        </p:nvPicPr>
        <p:blipFill>
          <a:blip r:embed="rId3" cstate="print"/>
          <a:srcRect/>
          <a:stretch>
            <a:fillRect/>
          </a:stretch>
        </p:blipFill>
        <p:spPr bwMode="auto">
          <a:xfrm>
            <a:off x="228600" y="3810000"/>
            <a:ext cx="8667750" cy="1981200"/>
          </a:xfrm>
          <a:prstGeom prst="rect">
            <a:avLst/>
          </a:prstGeom>
          <a:noFill/>
          <a:ln w="9525">
            <a:noFill/>
            <a:miter lim="800000"/>
            <a:headEnd/>
            <a:tailEnd/>
          </a:ln>
        </p:spPr>
      </p:pic>
      <p:sp>
        <p:nvSpPr>
          <p:cNvPr id="8" name="Line Callout 1 7"/>
          <p:cNvSpPr/>
          <p:nvPr/>
        </p:nvSpPr>
        <p:spPr>
          <a:xfrm>
            <a:off x="5715000" y="4343400"/>
            <a:ext cx="2514600" cy="533400"/>
          </a:xfrm>
          <a:prstGeom prst="borderCallout1">
            <a:avLst>
              <a:gd name="adj1" fmla="val 46456"/>
              <a:gd name="adj2" fmla="val 482"/>
              <a:gd name="adj3" fmla="val 199080"/>
              <a:gd name="adj4" fmla="val -438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The replaced files should look like this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Translation.txt (last change needed)</a:t>
            </a:r>
            <a:endParaRPr lang="en-US" dirty="0"/>
          </a:p>
        </p:txBody>
      </p:sp>
      <p:sp>
        <p:nvSpPr>
          <p:cNvPr id="3" name="Content Placeholder 2"/>
          <p:cNvSpPr>
            <a:spLocks noGrp="1"/>
          </p:cNvSpPr>
          <p:nvPr>
            <p:ph idx="1"/>
          </p:nvPr>
        </p:nvSpPr>
        <p:spPr/>
        <p:txBody>
          <a:bodyPr/>
          <a:lstStyle/>
          <a:p>
            <a:r>
              <a:rPr lang="en-US" dirty="0" smtClean="0"/>
              <a:t>1. Copy the </a:t>
            </a:r>
            <a:r>
              <a:rPr lang="en-US" i="1" dirty="0" smtClean="0"/>
              <a:t>RUSLE2_Translation1-25-2011.txt </a:t>
            </a:r>
            <a:r>
              <a:rPr lang="en-US" dirty="0" smtClean="0"/>
              <a:t>file to the </a:t>
            </a:r>
            <a:r>
              <a:rPr lang="en-US" dirty="0" smtClean="0">
                <a:solidFill>
                  <a:srgbClr val="1403ED"/>
                </a:solidFill>
              </a:rPr>
              <a:t>C:\Documents and Settings\All Users\Application Data\USDA\WEPS\Databases\NRCS</a:t>
            </a:r>
            <a:r>
              <a:rPr lang="en-US" dirty="0" smtClean="0"/>
              <a:t> </a:t>
            </a:r>
          </a:p>
          <a:p>
            <a:r>
              <a:rPr lang="en-US" dirty="0" smtClean="0"/>
              <a:t>2. Delete the </a:t>
            </a:r>
            <a:r>
              <a:rPr lang="en-US" i="1" dirty="0" smtClean="0"/>
              <a:t>Translation.txt dated </a:t>
            </a:r>
            <a:r>
              <a:rPr lang="en-US" dirty="0" smtClean="0"/>
              <a:t>8/26/2010.</a:t>
            </a:r>
          </a:p>
          <a:p>
            <a:r>
              <a:rPr lang="en-US" dirty="0" smtClean="0"/>
              <a:t>3. Rename the </a:t>
            </a:r>
            <a:r>
              <a:rPr lang="en-US" i="1" dirty="0" smtClean="0"/>
              <a:t>RUSLE2_Translation1-25-2011.txt </a:t>
            </a:r>
            <a:r>
              <a:rPr lang="en-US" dirty="0" smtClean="0"/>
              <a:t>to </a:t>
            </a:r>
            <a:r>
              <a:rPr lang="en-US" i="1" dirty="0" smtClean="0"/>
              <a:t>Translation.txt.</a:t>
            </a:r>
            <a:r>
              <a:rPr lang="en-US"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Finished</a:t>
            </a:r>
            <a:endParaRPr lang="en-US" dirty="0"/>
          </a:p>
        </p:txBody>
      </p:sp>
      <p:sp>
        <p:nvSpPr>
          <p:cNvPr id="3" name="Content Placeholder 2"/>
          <p:cNvSpPr>
            <a:spLocks noGrp="1"/>
          </p:cNvSpPr>
          <p:nvPr>
            <p:ph idx="1"/>
          </p:nvPr>
        </p:nvSpPr>
        <p:spPr/>
        <p:txBody>
          <a:bodyPr/>
          <a:lstStyle/>
          <a:p>
            <a:r>
              <a:rPr lang="en-US" dirty="0" smtClean="0"/>
              <a:t>You now have the new databases installed.</a:t>
            </a:r>
          </a:p>
          <a:p>
            <a:r>
              <a:rPr lang="en-US" dirty="0" smtClean="0"/>
              <a:t>The model should start and function the same way it did in the past.</a:t>
            </a:r>
          </a:p>
          <a:p>
            <a:r>
              <a:rPr lang="en-US" dirty="0" smtClean="0"/>
              <a:t>Read the Notes attached to the email to understand what was changed.</a:t>
            </a:r>
          </a:p>
          <a:p>
            <a:r>
              <a:rPr lang="en-US" dirty="0" smtClean="0"/>
              <a:t>If you have trouble call one of the names listed on the first slide.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686800" cy="838200"/>
          </a:xfrm>
        </p:spPr>
        <p:txBody>
          <a:bodyPr/>
          <a:lstStyle/>
          <a:p>
            <a:r>
              <a:rPr lang="en-US" dirty="0" smtClean="0"/>
              <a:t>Management files</a:t>
            </a:r>
            <a:endParaRPr lang="en-US" sz="1800" dirty="0"/>
          </a:p>
        </p:txBody>
      </p:sp>
      <p:sp>
        <p:nvSpPr>
          <p:cNvPr id="3" name="Content Placeholder 2"/>
          <p:cNvSpPr>
            <a:spLocks noGrp="1"/>
          </p:cNvSpPr>
          <p:nvPr>
            <p:ph idx="1"/>
          </p:nvPr>
        </p:nvSpPr>
        <p:spPr>
          <a:xfrm>
            <a:off x="304800" y="1143000"/>
            <a:ext cx="8686800" cy="838200"/>
          </a:xfrm>
        </p:spPr>
        <p:txBody>
          <a:bodyPr>
            <a:normAutofit lnSpcReduction="10000"/>
          </a:bodyPr>
          <a:lstStyle/>
          <a:p>
            <a:r>
              <a:rPr lang="en-US" sz="1800" dirty="0" smtClean="0"/>
              <a:t>Users will need to </a:t>
            </a:r>
            <a:r>
              <a:rPr lang="en-US" sz="1800" b="1" dirty="0" smtClean="0"/>
              <a:t>delete any CMZ.zip folders </a:t>
            </a:r>
            <a:r>
              <a:rPr lang="en-US" sz="1800" dirty="0" smtClean="0"/>
              <a:t>and download the new set.  Download from </a:t>
            </a:r>
            <a:r>
              <a:rPr lang="en-US" sz="1800" dirty="0" smtClean="0">
                <a:hlinkClick r:id="rId2"/>
              </a:rPr>
              <a:t>http://www.weru.ksu.edu/nrcs/wepsnrcs.html</a:t>
            </a:r>
            <a:r>
              <a:rPr lang="en-US" sz="1800" dirty="0" smtClean="0"/>
              <a:t> then to </a:t>
            </a:r>
            <a:r>
              <a:rPr lang="en-US" sz="1800" b="1" dirty="0" smtClean="0"/>
              <a:t>/</a:t>
            </a:r>
            <a:r>
              <a:rPr lang="en-US" sz="1800" b="1" dirty="0" err="1" smtClean="0"/>
              <a:t>nrcs</a:t>
            </a:r>
            <a:r>
              <a:rPr lang="en-US" sz="1800" b="1" dirty="0" smtClean="0"/>
              <a:t>/downloads/WEPS database files/</a:t>
            </a:r>
            <a:r>
              <a:rPr lang="en-US" sz="1800" b="1" dirty="0" err="1" smtClean="0"/>
              <a:t>WEPS_Management_templates</a:t>
            </a:r>
            <a:r>
              <a:rPr lang="en-US" sz="1800" b="1" dirty="0" smtClean="0"/>
              <a:t> (CMZ files) </a:t>
            </a:r>
            <a:r>
              <a:rPr lang="en-US" sz="1800" dirty="0" smtClean="0"/>
              <a:t>directory.</a:t>
            </a:r>
          </a:p>
          <a:p>
            <a:endParaRPr lang="en-US" sz="1800" dirty="0" smtClean="0"/>
          </a:p>
          <a:p>
            <a:endParaRPr lang="en-US" sz="1800" dirty="0" smtClean="0"/>
          </a:p>
          <a:p>
            <a:endParaRPr lang="en-US" sz="1800" dirty="0" smtClean="0"/>
          </a:p>
          <a:p>
            <a:endParaRPr lang="en-US" sz="1800" dirty="0"/>
          </a:p>
        </p:txBody>
      </p:sp>
      <p:sp>
        <p:nvSpPr>
          <p:cNvPr id="6" name="TextBox 5"/>
          <p:cNvSpPr txBox="1"/>
          <p:nvPr/>
        </p:nvSpPr>
        <p:spPr>
          <a:xfrm>
            <a:off x="152400" y="5103674"/>
            <a:ext cx="8534400" cy="2031325"/>
          </a:xfrm>
          <a:prstGeom prst="rect">
            <a:avLst/>
          </a:prstGeom>
          <a:noFill/>
        </p:spPr>
        <p:txBody>
          <a:bodyPr wrap="square" rtlCol="0">
            <a:spAutoFit/>
          </a:bodyPr>
          <a:lstStyle/>
          <a:p>
            <a:pPr>
              <a:buFont typeface="Arial" pitchFamily="34" charset="0"/>
              <a:buChar char="•"/>
            </a:pPr>
            <a:r>
              <a:rPr lang="en-US" dirty="0" smtClean="0"/>
              <a:t>   Users will need to use the Update Mgt files function to insert the correct new Crops and Operation information into </a:t>
            </a:r>
            <a:r>
              <a:rPr lang="en-US" b="1" dirty="0" smtClean="0"/>
              <a:t>locally made</a:t>
            </a:r>
            <a:r>
              <a:rPr lang="en-US" dirty="0" smtClean="0"/>
              <a:t> and stored managements.  These are any management stored in the Local management directory.  All old runs will have outdated management in the run folder unless the update process is used also.</a:t>
            </a:r>
          </a:p>
          <a:p>
            <a:pPr>
              <a:buFont typeface="Arial" pitchFamily="34" charset="0"/>
              <a:buChar char="•"/>
            </a:pPr>
            <a:r>
              <a:rPr lang="en-US" dirty="0" smtClean="0"/>
              <a:t>    Users should also be aware that the </a:t>
            </a:r>
            <a:r>
              <a:rPr lang="en-US" b="1" dirty="0" smtClean="0"/>
              <a:t>yields will be reset </a:t>
            </a:r>
            <a:r>
              <a:rPr lang="en-US" dirty="0" smtClean="0"/>
              <a:t>to the default values and the </a:t>
            </a:r>
            <a:r>
              <a:rPr lang="en-US" b="1" dirty="0" smtClean="0"/>
              <a:t>biomass adjustment factors will go back to 1.0</a:t>
            </a:r>
            <a:r>
              <a:rPr lang="en-US" dirty="0" smtClean="0"/>
              <a:t> as with the update process.</a:t>
            </a:r>
          </a:p>
          <a:p>
            <a:r>
              <a:rPr lang="en-US" dirty="0" smtClean="0"/>
              <a:t> </a:t>
            </a:r>
            <a:endParaRPr lang="en-US" dirty="0"/>
          </a:p>
        </p:txBody>
      </p:sp>
      <p:pic>
        <p:nvPicPr>
          <p:cNvPr id="4099" name="Picture 3"/>
          <p:cNvPicPr>
            <a:picLocks noChangeAspect="1" noChangeArrowheads="1"/>
          </p:cNvPicPr>
          <p:nvPr/>
        </p:nvPicPr>
        <p:blipFill>
          <a:blip r:embed="rId3" cstate="print"/>
          <a:srcRect/>
          <a:stretch>
            <a:fillRect/>
          </a:stretch>
        </p:blipFill>
        <p:spPr bwMode="auto">
          <a:xfrm>
            <a:off x="457200" y="1981200"/>
            <a:ext cx="640461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lstStyle/>
          <a:p>
            <a:r>
              <a:rPr lang="en-US" dirty="0" smtClean="0"/>
              <a:t>Database Update </a:t>
            </a:r>
            <a:r>
              <a:rPr lang="en-US" dirty="0" err="1" smtClean="0"/>
              <a:t>magement</a:t>
            </a:r>
            <a:r>
              <a:rPr lang="en-US" dirty="0" smtClean="0"/>
              <a:t> files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 y="1752600"/>
            <a:ext cx="8940800" cy="1905000"/>
          </a:xfrm>
          <a:prstGeom prst="rect">
            <a:avLst/>
          </a:prstGeom>
          <a:noFill/>
          <a:ln w="9525">
            <a:noFill/>
            <a:miter lim="800000"/>
            <a:headEnd/>
            <a:tailEnd/>
          </a:ln>
        </p:spPr>
      </p:pic>
      <p:sp>
        <p:nvSpPr>
          <p:cNvPr id="5" name="TextBox 4"/>
          <p:cNvSpPr txBox="1"/>
          <p:nvPr/>
        </p:nvSpPr>
        <p:spPr>
          <a:xfrm>
            <a:off x="152400" y="762000"/>
            <a:ext cx="8763000" cy="923330"/>
          </a:xfrm>
          <a:prstGeom prst="rect">
            <a:avLst/>
          </a:prstGeom>
          <a:noFill/>
        </p:spPr>
        <p:txBody>
          <a:bodyPr wrap="square" rtlCol="0">
            <a:spAutoFit/>
          </a:bodyPr>
          <a:lstStyle/>
          <a:p>
            <a:r>
              <a:rPr lang="en-US" dirty="0" smtClean="0"/>
              <a:t>This process is used to update user made management files with the new information.</a:t>
            </a:r>
          </a:p>
          <a:p>
            <a:r>
              <a:rPr lang="en-US" dirty="0" smtClean="0"/>
              <a:t>1. Open up the MCREW Editor (the Man button).  Click the Tools, Update Management files, select directory (recursive). </a:t>
            </a:r>
          </a:p>
        </p:txBody>
      </p:sp>
      <p:sp>
        <p:nvSpPr>
          <p:cNvPr id="6" name="TextBox 5"/>
          <p:cNvSpPr txBox="1"/>
          <p:nvPr/>
        </p:nvSpPr>
        <p:spPr>
          <a:xfrm>
            <a:off x="457200" y="3810000"/>
            <a:ext cx="7044172" cy="369332"/>
          </a:xfrm>
          <a:prstGeom prst="rect">
            <a:avLst/>
          </a:prstGeom>
          <a:noFill/>
        </p:spPr>
        <p:txBody>
          <a:bodyPr wrap="none" rtlCol="0">
            <a:spAutoFit/>
          </a:bodyPr>
          <a:lstStyle/>
          <a:p>
            <a:r>
              <a:rPr lang="en-US" dirty="0" smtClean="0"/>
              <a:t>A file chooser box will open where the management files are located.</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1676400" y="4191000"/>
            <a:ext cx="37338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Database Update </a:t>
            </a:r>
            <a:r>
              <a:rPr lang="en-US" dirty="0" err="1" smtClean="0"/>
              <a:t>magement</a:t>
            </a:r>
            <a:r>
              <a:rPr lang="en-US" dirty="0" smtClean="0"/>
              <a:t> files </a:t>
            </a:r>
            <a:r>
              <a:rPr lang="en-US" sz="1600" dirty="0" smtClean="0"/>
              <a:t>cont</a:t>
            </a:r>
            <a:endParaRPr lang="en-US" sz="1600" dirty="0"/>
          </a:p>
        </p:txBody>
      </p:sp>
      <p:sp>
        <p:nvSpPr>
          <p:cNvPr id="3" name="Content Placeholder 2"/>
          <p:cNvSpPr>
            <a:spLocks noGrp="1"/>
          </p:cNvSpPr>
          <p:nvPr>
            <p:ph idx="1"/>
          </p:nvPr>
        </p:nvSpPr>
        <p:spPr>
          <a:xfrm>
            <a:off x="304800" y="1554163"/>
            <a:ext cx="8686800" cy="2484438"/>
          </a:xfrm>
        </p:spPr>
        <p:txBody>
          <a:bodyPr>
            <a:normAutofit lnSpcReduction="10000"/>
          </a:bodyPr>
          <a:lstStyle/>
          <a:p>
            <a:r>
              <a:rPr lang="en-US" dirty="0" smtClean="0"/>
              <a:t>2. In this case I want to update all of the managements in the local, and the Example Mgt. file directories.  Click the local directory and then click the Choose Directory button.  Repeat for the Example Mgt. files.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4648200" y="3886200"/>
            <a:ext cx="3733800" cy="2667000"/>
          </a:xfrm>
          <a:prstGeom prst="rect">
            <a:avLst/>
          </a:prstGeom>
          <a:noFill/>
          <a:ln w="9525">
            <a:noFill/>
            <a:miter lim="800000"/>
            <a:headEnd/>
            <a:tailEnd/>
          </a:ln>
        </p:spPr>
      </p:pic>
      <p:sp>
        <p:nvSpPr>
          <p:cNvPr id="5" name="Line Callout 1 4"/>
          <p:cNvSpPr/>
          <p:nvPr/>
        </p:nvSpPr>
        <p:spPr>
          <a:xfrm>
            <a:off x="304800" y="4495800"/>
            <a:ext cx="2819400" cy="1146048"/>
          </a:xfrm>
          <a:prstGeom prst="borderCallout1">
            <a:avLst>
              <a:gd name="adj1" fmla="val 86202"/>
              <a:gd name="adj2" fmla="val 99243"/>
              <a:gd name="adj3" fmla="val 49426"/>
              <a:gd name="adj4" fmla="val 160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 the selection of the directory and the then hit the “Choose Directory” button.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54163"/>
            <a:ext cx="8686800" cy="1112838"/>
          </a:xfrm>
        </p:spPr>
        <p:txBody>
          <a:bodyPr/>
          <a:lstStyle/>
          <a:p>
            <a:r>
              <a:rPr lang="en-US" dirty="0" smtClean="0"/>
              <a:t>WEPS put up a message letting you know you cannot go back and undo this step.</a:t>
            </a:r>
            <a:endParaRPr lang="en-US" dirty="0"/>
          </a:p>
        </p:txBody>
      </p:sp>
      <p:sp>
        <p:nvSpPr>
          <p:cNvPr id="4" name="Title 1"/>
          <p:cNvSpPr>
            <a:spLocks noGrp="1"/>
          </p:cNvSpPr>
          <p:nvPr>
            <p:ph type="title"/>
          </p:nvPr>
        </p:nvSpPr>
        <p:spPr/>
        <p:txBody>
          <a:bodyPr>
            <a:normAutofit/>
          </a:bodyPr>
          <a:lstStyle/>
          <a:p>
            <a:r>
              <a:rPr lang="en-US" dirty="0" smtClean="0"/>
              <a:t>Database Update </a:t>
            </a:r>
            <a:r>
              <a:rPr lang="en-US" dirty="0" err="1" smtClean="0"/>
              <a:t>magement</a:t>
            </a:r>
            <a:r>
              <a:rPr lang="en-US" dirty="0" smtClean="0"/>
              <a:t> files </a:t>
            </a:r>
            <a:r>
              <a:rPr lang="en-US" sz="1600" dirty="0" smtClean="0"/>
              <a:t>cont</a:t>
            </a:r>
            <a:endParaRPr lang="en-US" sz="1600" dirty="0"/>
          </a:p>
        </p:txBody>
      </p:sp>
      <p:pic>
        <p:nvPicPr>
          <p:cNvPr id="2050" name="Picture 2"/>
          <p:cNvPicPr>
            <a:picLocks noChangeAspect="1" noChangeArrowheads="1"/>
          </p:cNvPicPr>
          <p:nvPr/>
        </p:nvPicPr>
        <p:blipFill>
          <a:blip r:embed="rId2" cstate="print"/>
          <a:srcRect/>
          <a:stretch>
            <a:fillRect/>
          </a:stretch>
        </p:blipFill>
        <p:spPr bwMode="auto">
          <a:xfrm>
            <a:off x="533400" y="2667000"/>
            <a:ext cx="4267200" cy="1738489"/>
          </a:xfrm>
          <a:prstGeom prst="rect">
            <a:avLst/>
          </a:prstGeom>
          <a:noFill/>
          <a:ln w="9525">
            <a:noFill/>
            <a:miter lim="800000"/>
            <a:headEnd/>
            <a:tailEnd/>
          </a:ln>
        </p:spPr>
      </p:pic>
      <p:sp>
        <p:nvSpPr>
          <p:cNvPr id="7" name="TextBox 6"/>
          <p:cNvSpPr txBox="1"/>
          <p:nvPr/>
        </p:nvSpPr>
        <p:spPr>
          <a:xfrm>
            <a:off x="1295400" y="4724400"/>
            <a:ext cx="4267200" cy="1569660"/>
          </a:xfrm>
          <a:prstGeom prst="rect">
            <a:avLst/>
          </a:prstGeom>
          <a:noFill/>
        </p:spPr>
        <p:txBody>
          <a:bodyPr wrap="square" rtlCol="0">
            <a:spAutoFit/>
          </a:bodyPr>
          <a:lstStyle/>
          <a:p>
            <a:r>
              <a:rPr lang="en-US" sz="2400" dirty="0" smtClean="0"/>
              <a:t>WEPS lets you know that it is working with a small screen and graph to show the progress.</a:t>
            </a:r>
            <a:endParaRPr lang="en-US" sz="2400" dirty="0"/>
          </a:p>
        </p:txBody>
      </p:sp>
      <p:pic>
        <p:nvPicPr>
          <p:cNvPr id="2052" name="Picture 4"/>
          <p:cNvPicPr>
            <a:picLocks noChangeAspect="1" noChangeArrowheads="1"/>
          </p:cNvPicPr>
          <p:nvPr/>
        </p:nvPicPr>
        <p:blipFill>
          <a:blip r:embed="rId3" cstate="print"/>
          <a:srcRect/>
          <a:stretch>
            <a:fillRect/>
          </a:stretch>
        </p:blipFill>
        <p:spPr bwMode="auto">
          <a:xfrm>
            <a:off x="5181600" y="4419600"/>
            <a:ext cx="2794000" cy="1676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Update </a:t>
            </a:r>
            <a:r>
              <a:rPr lang="en-US" dirty="0" err="1" smtClean="0"/>
              <a:t>magement</a:t>
            </a:r>
            <a:r>
              <a:rPr lang="en-US" dirty="0" smtClean="0"/>
              <a:t> files </a:t>
            </a:r>
            <a:r>
              <a:rPr lang="en-US" sz="1600" dirty="0" smtClean="0"/>
              <a:t>cont</a:t>
            </a:r>
            <a:endParaRPr lang="en-US" dirty="0"/>
          </a:p>
        </p:txBody>
      </p:sp>
      <p:sp>
        <p:nvSpPr>
          <p:cNvPr id="3" name="Content Placeholder 2"/>
          <p:cNvSpPr>
            <a:spLocks noGrp="1"/>
          </p:cNvSpPr>
          <p:nvPr>
            <p:ph idx="1"/>
          </p:nvPr>
        </p:nvSpPr>
        <p:spPr>
          <a:xfrm>
            <a:off x="304800" y="1554163"/>
            <a:ext cx="8686800" cy="1112838"/>
          </a:xfrm>
        </p:spPr>
        <p:txBody>
          <a:bodyPr/>
          <a:lstStyle/>
          <a:p>
            <a:r>
              <a:rPr lang="en-US" dirty="0" smtClean="0"/>
              <a:t>Finally WEPS ups a screen showing how many managements were updated.</a:t>
            </a:r>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2743200" y="2590800"/>
            <a:ext cx="4038600" cy="1835727"/>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989</TotalTime>
  <Words>844</Words>
  <Application>Microsoft Office PowerPoint</Application>
  <PresentationFormat>On-screen Show (4:3)</PresentationFormat>
  <Paragraphs>76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Trek</vt:lpstr>
      <vt:lpstr>Instructions for WEPS DB Update</vt:lpstr>
      <vt:lpstr>General Comments</vt:lpstr>
      <vt:lpstr>Where are the file stored?</vt:lpstr>
      <vt:lpstr>What files are changing?</vt:lpstr>
      <vt:lpstr>Crops file change</vt:lpstr>
      <vt:lpstr>Gis file changes</vt:lpstr>
      <vt:lpstr>Gis file changes cont.</vt:lpstr>
      <vt:lpstr>Gis file changes cont.</vt:lpstr>
      <vt:lpstr>Operations file changes</vt:lpstr>
      <vt:lpstr>Windgen changes</vt:lpstr>
      <vt:lpstr>Windgen changes cont.</vt:lpstr>
      <vt:lpstr>Windgen changes cont.</vt:lpstr>
      <vt:lpstr>Translation.txt (last change needed)</vt:lpstr>
      <vt:lpstr>Finished</vt:lpstr>
      <vt:lpstr>Management files</vt:lpstr>
      <vt:lpstr>Database Update magement files</vt:lpstr>
      <vt:lpstr>Database Update magement files cont</vt:lpstr>
      <vt:lpstr>Database Update magement files cont</vt:lpstr>
      <vt:lpstr>Database Update magement files cont</vt:lpstr>
    </vt:vector>
  </TitlesOfParts>
  <Company>USDA OCIO-ITS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for WEPS DB Update</dc:title>
  <dc:creator>michael.sporcic</dc:creator>
  <cp:lastModifiedBy>michael.sporcic</cp:lastModifiedBy>
  <cp:revision>11</cp:revision>
  <dcterms:created xsi:type="dcterms:W3CDTF">2011-01-20T15:46:07Z</dcterms:created>
  <dcterms:modified xsi:type="dcterms:W3CDTF">2011-01-25T19:55:31Z</dcterms:modified>
</cp:coreProperties>
</file>